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61" r:id="rId6"/>
    <p:sldId id="257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A1F-3EBE-4528-A7AA-B099B41C42A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EDF0-3BB7-442A-8A61-EEEAD31FF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3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A1F-3EBE-4528-A7AA-B099B41C42A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EDF0-3BB7-442A-8A61-EEEAD31FF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6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A1F-3EBE-4528-A7AA-B099B41C42A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EDF0-3BB7-442A-8A61-EEEAD31FF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A1F-3EBE-4528-A7AA-B099B41C42A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EDF0-3BB7-442A-8A61-EEEAD31FF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1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A1F-3EBE-4528-A7AA-B099B41C42A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EDF0-3BB7-442A-8A61-EEEAD31FF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2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A1F-3EBE-4528-A7AA-B099B41C42A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EDF0-3BB7-442A-8A61-EEEAD31FF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5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A1F-3EBE-4528-A7AA-B099B41C42A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EDF0-3BB7-442A-8A61-EEEAD31FF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8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A1F-3EBE-4528-A7AA-B099B41C42A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EDF0-3BB7-442A-8A61-EEEAD31FF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5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A1F-3EBE-4528-A7AA-B099B41C42A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EDF0-3BB7-442A-8A61-EEEAD31FF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47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A1F-3EBE-4528-A7AA-B099B41C42A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EDF0-3BB7-442A-8A61-EEEAD31FF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7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AA1F-3EBE-4528-A7AA-B099B41C42A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EDF0-3BB7-442A-8A61-EEEAD31FF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AA1F-3EBE-4528-A7AA-B099B41C42A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3EDF0-3BB7-442A-8A61-EEEAD31FF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4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768147"/>
              </p:ext>
            </p:extLst>
          </p:nvPr>
        </p:nvGraphicFramePr>
        <p:xfrm>
          <a:off x="107504" y="188640"/>
          <a:ext cx="8731161" cy="66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88640"/>
                        <a:ext cx="8731161" cy="666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1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241820"/>
              </p:ext>
            </p:extLst>
          </p:nvPr>
        </p:nvGraphicFramePr>
        <p:xfrm>
          <a:off x="89722" y="260648"/>
          <a:ext cx="8962969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722" y="260648"/>
                        <a:ext cx="8962969" cy="633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426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619190"/>
              </p:ext>
            </p:extLst>
          </p:nvPr>
        </p:nvGraphicFramePr>
        <p:xfrm>
          <a:off x="179512" y="383564"/>
          <a:ext cx="8789111" cy="621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383564"/>
                        <a:ext cx="8789111" cy="621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07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345914"/>
              </p:ext>
            </p:extLst>
          </p:nvPr>
        </p:nvGraphicFramePr>
        <p:xfrm>
          <a:off x="179512" y="260648"/>
          <a:ext cx="8759266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60648"/>
                        <a:ext cx="8759266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69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45861"/>
              </p:ext>
            </p:extLst>
          </p:nvPr>
        </p:nvGraphicFramePr>
        <p:xfrm>
          <a:off x="179511" y="188640"/>
          <a:ext cx="8759267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1" y="188640"/>
                        <a:ext cx="8759267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60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41713"/>
              </p:ext>
            </p:extLst>
          </p:nvPr>
        </p:nvGraphicFramePr>
        <p:xfrm>
          <a:off x="191573" y="332656"/>
          <a:ext cx="8861119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573" y="332656"/>
                        <a:ext cx="8861119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783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202324"/>
              </p:ext>
            </p:extLst>
          </p:nvPr>
        </p:nvGraphicFramePr>
        <p:xfrm>
          <a:off x="191573" y="332656"/>
          <a:ext cx="8759267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573" y="332656"/>
                        <a:ext cx="8759267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842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492002"/>
              </p:ext>
            </p:extLst>
          </p:nvPr>
        </p:nvGraphicFramePr>
        <p:xfrm>
          <a:off x="251520" y="188640"/>
          <a:ext cx="8759266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88640"/>
                        <a:ext cx="8759266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21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644993"/>
              </p:ext>
            </p:extLst>
          </p:nvPr>
        </p:nvGraphicFramePr>
        <p:xfrm>
          <a:off x="179511" y="260648"/>
          <a:ext cx="8861119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1" y="260648"/>
                        <a:ext cx="8861119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67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298999"/>
              </p:ext>
            </p:extLst>
          </p:nvPr>
        </p:nvGraphicFramePr>
        <p:xfrm>
          <a:off x="179512" y="260648"/>
          <a:ext cx="8861118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60648"/>
                        <a:ext cx="8861118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231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06399"/>
              </p:ext>
            </p:extLst>
          </p:nvPr>
        </p:nvGraphicFramePr>
        <p:xfrm>
          <a:off x="179512" y="260648"/>
          <a:ext cx="8861118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60648"/>
                        <a:ext cx="8861118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30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3529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Пояснительная записка</a:t>
            </a:r>
          </a:p>
          <a:p>
            <a:r>
              <a:rPr lang="ru-RU" dirty="0"/>
              <a:t> </a:t>
            </a:r>
          </a:p>
          <a:p>
            <a:r>
              <a:rPr lang="ru-RU" sz="1100" dirty="0"/>
              <a:t>Проект организации дорожного движения на автомобильных дорогах (улицах) общего пользования на территории Октябрьского сельского поселения выполнен на основании проведенного в 2017 году комплекса полевых работ по обследованию элементов дорог, включающий инструментальные и визуальные обследования элементов дорог с осуществлением необходимых измерений, фото и видеосъемок. Трассирование выполнено в системе проектирования </a:t>
            </a:r>
            <a:r>
              <a:rPr lang="en-US" sz="1100" dirty="0"/>
              <a:t>AutoCAD</a:t>
            </a:r>
            <a:r>
              <a:rPr lang="ru-RU" sz="1100" dirty="0"/>
              <a:t>.</a:t>
            </a:r>
          </a:p>
          <a:p>
            <a:r>
              <a:rPr lang="ru-RU" sz="1100" dirty="0"/>
              <a:t>Схемы расстановки технических средств выполнены на листах масштаба А3 в формате 1:1000, 1:2000, 1:5000.</a:t>
            </a:r>
          </a:p>
          <a:p>
            <a:r>
              <a:rPr lang="ru-RU" sz="1100" dirty="0"/>
              <a:t>Проект организации дорожного движения составлен в соответствии с:</a:t>
            </a:r>
          </a:p>
          <a:p>
            <a:r>
              <a:rPr lang="ru-RU" sz="1100" dirty="0"/>
              <a:t>- Приказом Минтранса России №43 от 15 марта 2015 года «Об утверждении Правил подготовки и схем организации дорожного движения»;</a:t>
            </a:r>
          </a:p>
          <a:p>
            <a:r>
              <a:rPr lang="ru-RU" sz="1100" dirty="0"/>
              <a:t>-   ГОСТ Р 52289-2004 «Правила применения дорожных знаков, разметки, дорожных знаков, ограждений, направляющих устройств» (с изменениями 28.02.2014 г.);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ГОСТ </a:t>
            </a:r>
            <a:r>
              <a:rPr lang="ru-RU" sz="1100" dirty="0"/>
              <a:t>Р 52399-2005 «Геометрические элементы автомобильных дорог</a:t>
            </a:r>
            <a:r>
              <a:rPr lang="ru-RU" sz="1100" dirty="0" smtClean="0"/>
              <a:t>»;</a:t>
            </a:r>
          </a:p>
          <a:p>
            <a:r>
              <a:rPr lang="ru-RU" sz="1100" dirty="0"/>
              <a:t>- Правила дорожного движения РФ;</a:t>
            </a:r>
          </a:p>
          <a:p>
            <a:r>
              <a:rPr lang="ru-RU" sz="1100" dirty="0"/>
              <a:t>- ГОСТ Р 52290-2004 «Знаки дорожные. Общие технические требования» (с изменениями 28.02.2014 г.);</a:t>
            </a:r>
          </a:p>
          <a:p>
            <a:r>
              <a:rPr lang="ru-RU" sz="1100" dirty="0"/>
              <a:t>- СП 13330.2012 Актуализированная редакция СНиП 2.05.02-85* «Автомобильные дороги. Нормы проектирования»;</a:t>
            </a:r>
          </a:p>
          <a:p>
            <a:r>
              <a:rPr lang="ru-RU" sz="1100" dirty="0"/>
              <a:t>- СП 13330.2011 Актуализированная редакция СНиП 2.07.01-89* «Градостроительство. Планировка и застройка городских и сельских поселений»;</a:t>
            </a:r>
          </a:p>
          <a:p>
            <a:r>
              <a:rPr lang="ru-RU" sz="1100" dirty="0"/>
              <a:t>- Типовая серия 3.503.9-80 «Опоры дорожных знаков на автомобильных дорогах»;</a:t>
            </a:r>
          </a:p>
          <a:p>
            <a:r>
              <a:rPr lang="ru-RU" sz="1100" dirty="0"/>
              <a:t>- Методические рекомендации по установке знаков ограничения скорости на автомобильных дорогах;</a:t>
            </a:r>
          </a:p>
          <a:p>
            <a:r>
              <a:rPr lang="ru-RU" sz="1100" dirty="0"/>
              <a:t>- ГОСТ Р 50597-93 «Требования к эксплуатационному состоянию, допустимому по условиям обеспечения безопасности дорожного движения»;</a:t>
            </a:r>
          </a:p>
          <a:p>
            <a:r>
              <a:rPr lang="ru-RU" sz="1100" dirty="0"/>
              <a:t>- ГОСТ Р 52282-2004 «Светофоры дорожные. Общие требования»;</a:t>
            </a:r>
          </a:p>
          <a:p>
            <a:r>
              <a:rPr lang="ru-RU" sz="1100" dirty="0"/>
              <a:t>- ГОСТ Р 52605-2006 «Искусственные неровности» (с изменениями 28.02.2014 г.);</a:t>
            </a:r>
          </a:p>
          <a:p>
            <a:r>
              <a:rPr lang="ru-RU" sz="1100" dirty="0"/>
              <a:t>- ГОСТ Р 51256-2011 «Разметка дорожная» (с изменениями 28.02.2014 г.);</a:t>
            </a:r>
          </a:p>
          <a:p>
            <a:r>
              <a:rPr lang="ru-RU" sz="1100" dirty="0"/>
              <a:t>- ОДМ «Рекомендации по обеспечению безопасности движения на автомобильных дорогах»;</a:t>
            </a:r>
          </a:p>
          <a:p>
            <a:r>
              <a:rPr lang="ru-RU" sz="1100" dirty="0"/>
              <a:t>- ВСП 23-75 «Указания по разметке автомобильных дорог»;</a:t>
            </a:r>
          </a:p>
          <a:p>
            <a:r>
              <a:rPr lang="ru-RU" sz="1100" dirty="0"/>
              <a:t>- ГОСТ Р 52765-2007 «Дороги автомобильные общего пользования. Элементы обустройства. Классификация»;</a:t>
            </a:r>
          </a:p>
          <a:p>
            <a:r>
              <a:rPr lang="ru-RU" sz="1100" dirty="0"/>
              <a:t>- ГОСТ Р 52766-2007 «Дороги автомобильные общего пользования. Элементы обустройства. Общие требования»;</a:t>
            </a:r>
          </a:p>
          <a:p>
            <a:r>
              <a:rPr lang="ru-RU" sz="1100" dirty="0"/>
              <a:t>- ГОСТ Р 52767-2007 «Дороги автомобильные общего пользования. Элементы обустройства. Методы определения параметров»;</a:t>
            </a:r>
          </a:p>
          <a:p>
            <a:r>
              <a:rPr lang="ru-RU" sz="1100" dirty="0"/>
              <a:t>Стандартные дорожные знаки устанавливаются на стойки СКМ без фундаментов, допускается устанавливать знаки на опорах ЛЭП и освещения, остановочных павильонах при соблюдении параметров установки знаков в поперечном профиле дороги по ГОСТ Р 52289-2004. «Знаки индивидуального проектирования устанавливаются на стойки СКМ с фундаментами из монолитного бетона».</a:t>
            </a:r>
          </a:p>
          <a:p>
            <a:pPr marL="171450" indent="-171450">
              <a:buFontTx/>
              <a:buChar char="-"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24338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464539"/>
              </p:ext>
            </p:extLst>
          </p:nvPr>
        </p:nvGraphicFramePr>
        <p:xfrm>
          <a:off x="179512" y="260648"/>
          <a:ext cx="8861118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60648"/>
                        <a:ext cx="8861118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84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24419"/>
              </p:ext>
            </p:extLst>
          </p:nvPr>
        </p:nvGraphicFramePr>
        <p:xfrm>
          <a:off x="179512" y="260648"/>
          <a:ext cx="8759266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60648"/>
                        <a:ext cx="8759266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896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89171"/>
              </p:ext>
            </p:extLst>
          </p:nvPr>
        </p:nvGraphicFramePr>
        <p:xfrm>
          <a:off x="179512" y="260648"/>
          <a:ext cx="8861118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60648"/>
                        <a:ext cx="8861118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651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357970"/>
              </p:ext>
            </p:extLst>
          </p:nvPr>
        </p:nvGraphicFramePr>
        <p:xfrm>
          <a:off x="191573" y="332656"/>
          <a:ext cx="8759267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573" y="332656"/>
                        <a:ext cx="8759267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83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397910"/>
              </p:ext>
            </p:extLst>
          </p:nvPr>
        </p:nvGraphicFramePr>
        <p:xfrm>
          <a:off x="251520" y="188640"/>
          <a:ext cx="8759266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88640"/>
                        <a:ext cx="8759266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308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505021"/>
              </p:ext>
            </p:extLst>
          </p:nvPr>
        </p:nvGraphicFramePr>
        <p:xfrm>
          <a:off x="179512" y="188640"/>
          <a:ext cx="8861118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88640"/>
                        <a:ext cx="8861118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144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92888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Пояснительная записка</a:t>
            </a:r>
          </a:p>
          <a:p>
            <a:r>
              <a:rPr lang="ru-RU" sz="1100" dirty="0"/>
              <a:t> </a:t>
            </a:r>
          </a:p>
          <a:p>
            <a:r>
              <a:rPr lang="ru-RU" sz="1100" dirty="0"/>
              <a:t>Проект организации дорожного движения на автомобильных дорогах (улицах) общего пользования на территории Октябрьского сельского поселения выполнен на основании проведенного в 2017 году комплекса полевых работ по обследованию элементов дорог, включающий инструментальные и визуальные обследования элементов дорог с осуществлением необходимых измерений, фото и видеосъемок. Трассирование выполнено в системе проектирования </a:t>
            </a:r>
            <a:r>
              <a:rPr lang="en-US" sz="1100" dirty="0"/>
              <a:t>AutoCAD</a:t>
            </a:r>
            <a:r>
              <a:rPr lang="ru-RU" sz="1100" dirty="0"/>
              <a:t>.</a:t>
            </a:r>
          </a:p>
          <a:p>
            <a:r>
              <a:rPr lang="ru-RU" sz="1100" dirty="0"/>
              <a:t>Схемы расстановки технических средств выполнены на листах масштаба А3 в формате 1:5000.</a:t>
            </a:r>
          </a:p>
          <a:p>
            <a:r>
              <a:rPr lang="ru-RU" sz="1100" dirty="0"/>
              <a:t>Проект организации дорожного движения составлен в соответствии с:</a:t>
            </a:r>
          </a:p>
          <a:p>
            <a:r>
              <a:rPr lang="ru-RU" sz="1100" dirty="0"/>
              <a:t>- Приказом Минтранса России №43 от 15 марта 2015 года «Об утверждении Правил подготовки и схем организации дорожного движения»;</a:t>
            </a:r>
          </a:p>
          <a:p>
            <a:r>
              <a:rPr lang="ru-RU" sz="1100" dirty="0"/>
              <a:t>-   ГОСТ Р 52289-2004 «Правила применения дорожных знаков, разметки, дорожных знаков, ограждений, направляющих устройств» (с изменениями 28.02.2014 г.);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ГОСТ </a:t>
            </a:r>
            <a:r>
              <a:rPr lang="ru-RU" sz="1100" dirty="0"/>
              <a:t>Р 52399-2005 «Геометрические элементы автомобильных дорог</a:t>
            </a:r>
            <a:r>
              <a:rPr lang="ru-RU" sz="1100" dirty="0" smtClean="0"/>
              <a:t>»;</a:t>
            </a:r>
          </a:p>
          <a:p>
            <a:r>
              <a:rPr lang="ru-RU" sz="1100" dirty="0"/>
              <a:t>- Правила дорожного движения РФ;</a:t>
            </a:r>
          </a:p>
          <a:p>
            <a:r>
              <a:rPr lang="ru-RU" sz="1100" dirty="0"/>
              <a:t>- ГОСТ Р 52290-2004 «Знаки дорожные. Общие технические требования» (с изменениями 28.02.2014 г.);</a:t>
            </a:r>
          </a:p>
          <a:p>
            <a:r>
              <a:rPr lang="ru-RU" sz="1100" dirty="0"/>
              <a:t>- СП 13330.2012 Актуализированная редакция СНиП 2.05.02-85* «Автомобильные дороги. Нормы проектирования»;</a:t>
            </a:r>
          </a:p>
          <a:p>
            <a:r>
              <a:rPr lang="ru-RU" sz="1100" dirty="0"/>
              <a:t>- СП 13330.2011 Актуализированная редакция СНиП 2.07.01-89* «Градостроительство. Планировка и застройка городских и сельских поселений»;</a:t>
            </a:r>
          </a:p>
          <a:p>
            <a:r>
              <a:rPr lang="ru-RU" sz="1100" dirty="0"/>
              <a:t>- Типовая серия 3.503.9-80 «Опоры дорожных знаков на автомобильных дорогах»;</a:t>
            </a:r>
          </a:p>
          <a:p>
            <a:r>
              <a:rPr lang="ru-RU" sz="1100" dirty="0"/>
              <a:t>- Методические рекомендации по установке знаков ограничения скорости на автомобильных дорогах;</a:t>
            </a:r>
          </a:p>
          <a:p>
            <a:r>
              <a:rPr lang="ru-RU" sz="1100" dirty="0"/>
              <a:t>- ГОСТ Р 50597-93 «Требования к эксплуатационному состоянию, допустимому по условиям обеспечения безопасности дорожного движения»;</a:t>
            </a:r>
          </a:p>
          <a:p>
            <a:r>
              <a:rPr lang="ru-RU" sz="1100" dirty="0"/>
              <a:t>- ГОСТ Р 52282-2004 «Светофоры дорожные. Общие требования»;</a:t>
            </a:r>
          </a:p>
          <a:p>
            <a:r>
              <a:rPr lang="ru-RU" sz="1100" dirty="0"/>
              <a:t>- ГОСТ Р 52605-2006 «Искусственные неровности» (с изменениями 28.02.2014 г.);</a:t>
            </a:r>
          </a:p>
          <a:p>
            <a:r>
              <a:rPr lang="ru-RU" sz="1100" dirty="0"/>
              <a:t>- ГОСТ Р 51256-2011 «Разметка дорожная» (с изменениями 28.02.2014 г.);</a:t>
            </a:r>
          </a:p>
          <a:p>
            <a:r>
              <a:rPr lang="ru-RU" sz="1100" dirty="0"/>
              <a:t>- ОДМ «Рекомендации по обеспечению безопасности движения на автомобильных дорогах»;</a:t>
            </a:r>
          </a:p>
          <a:p>
            <a:r>
              <a:rPr lang="ru-RU" sz="1100" dirty="0"/>
              <a:t>- ВСП 23-75 «Указания по разметке автомобильных дорог»;</a:t>
            </a:r>
          </a:p>
          <a:p>
            <a:r>
              <a:rPr lang="ru-RU" sz="1100" dirty="0"/>
              <a:t>- ГОСТ Р 52765-2007 «Дороги автомобильные общего пользования. Элементы обустройства. Классификация»;</a:t>
            </a:r>
          </a:p>
          <a:p>
            <a:r>
              <a:rPr lang="ru-RU" sz="1100" dirty="0"/>
              <a:t>- ГОСТ Р 52766-2007 «Дороги автомобильные общего пользования. Элементы обустройства. Общие требования»;</a:t>
            </a:r>
          </a:p>
          <a:p>
            <a:r>
              <a:rPr lang="ru-RU" sz="1100" dirty="0"/>
              <a:t>- ГОСТ Р 52767-2007 «Дороги автомобильные общего пользования. Элементы обустройства. Методы определения параметров»;</a:t>
            </a:r>
          </a:p>
          <a:p>
            <a:r>
              <a:rPr lang="ru-RU" sz="1100" dirty="0"/>
              <a:t>Стандартные дорожные знаки устанавливаются на стойки СКМ без фундаментов, допускается устанавливать знаки на опорах ЛЭП и освещения, остановочных павильонах при соблюдении параметров установки знаков в поперечном профиле дороги по ГОСТ Р 52289-2004. «Знаки индивидуального проектирования устанавливаются на стойки СКМ с фундаментами из монолитного бетона».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559632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4345"/>
            <a:ext cx="828092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Проект организации дорожного движения в д. Николаевка</a:t>
            </a:r>
          </a:p>
          <a:p>
            <a:r>
              <a:rPr lang="ru-RU" dirty="0"/>
              <a:t> </a:t>
            </a:r>
          </a:p>
          <a:p>
            <a:r>
              <a:rPr lang="ru-RU" sz="1100" dirty="0"/>
              <a:t>Деревня Николаевка расположена около 47 км от областного центра г. Томск. Объекты социальной инфраструктуры (школы, детские сады, больницы) в д. Николаевка отсутствуют. Основная застройка населенного пункта представлена жилыми домами и приусадебными участками. Пешеходные тротуары отсутствуют. Искусственное освещение присутствует частично в виде отдельно стоящих опор ЛЭП с фонарями. Сквозное движение транспорта через застройку отсутствует. Интенсивность движения транспорта низкая. В проекте предусмотрена установка дорожных знаков 5.23.1 (начало населенного пункта).  Устройство тротуаров не предусмотрено.</a:t>
            </a:r>
          </a:p>
          <a:p>
            <a:r>
              <a:rPr lang="ru-RU" sz="1100" dirty="0"/>
              <a:t>На всех улицах дорожное покрытие- щебеночно-грунтовое.</a:t>
            </a:r>
          </a:p>
        </p:txBody>
      </p:sp>
    </p:spTree>
    <p:extLst>
      <p:ext uri="{BB962C8B-B14F-4D97-AF65-F5344CB8AC3E}">
        <p14:creationId xmlns:p14="http://schemas.microsoft.com/office/powerpoint/2010/main" val="2398012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3922"/>
              </p:ext>
            </p:extLst>
          </p:nvPr>
        </p:nvGraphicFramePr>
        <p:xfrm>
          <a:off x="191573" y="332656"/>
          <a:ext cx="8861119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573" y="332656"/>
                        <a:ext cx="8861119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09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58641"/>
              </p:ext>
            </p:extLst>
          </p:nvPr>
        </p:nvGraphicFramePr>
        <p:xfrm>
          <a:off x="179512" y="260648"/>
          <a:ext cx="8861118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60648"/>
                        <a:ext cx="8861118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51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3"/>
            <a:ext cx="77048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Проект организации дорожного движения в с. Октябрьское</a:t>
            </a:r>
          </a:p>
          <a:p>
            <a:r>
              <a:rPr lang="ru-RU" dirty="0"/>
              <a:t> </a:t>
            </a:r>
          </a:p>
          <a:p>
            <a:r>
              <a:rPr lang="ru-RU" sz="1100" dirty="0"/>
              <a:t>Село Октябрьское расположена около 46 км от областного центра г. Томск. В с. Октябрьское присутствуют следующие объекты социальной инфраструктуры:  поликлиника, приют, библиотека, почта, детский сад, школа, храм, хоккейная коробка. Основная застройка населенного пункта представлена жилыми домами и приусадебными участками. Пешеходные тротуары отсутствуют. Основная часть улиц оборудована искусственным освещением. Сквозное движение транспорта через застройку отсутствует. Интенсивность движения транспорта низкая. </a:t>
            </a:r>
          </a:p>
          <a:p>
            <a:r>
              <a:rPr lang="ru-RU" sz="1100" dirty="0"/>
              <a:t>В проекте предусмотрена установка следующих дорожных знаков: 2.4 «Уступите дорогу», 1.23 «Дети», 3.24 «Ограничение максимальной скорости», 5.19 «Пешеходный переход», 5.20 «Искусственная неровность».</a:t>
            </a:r>
          </a:p>
          <a:p>
            <a:r>
              <a:rPr lang="ru-RU" sz="1100" dirty="0" err="1"/>
              <a:t>Асфальто</a:t>
            </a:r>
            <a:r>
              <a:rPr lang="ru-RU" sz="1100" dirty="0"/>
              <a:t>-бетонное покрытие имеют следующие улицы: Железнодорожная, Заводская, Коммунистическая (между ул. Железнодорожная и ул. Заводская), Комсомольская, Лесная (частично), Юбилейная, Мира, а так же пер. Ласточка (частично). На остальных улицах дорожное покрытие- щебеночно-грунтовое.</a:t>
            </a:r>
          </a:p>
        </p:txBody>
      </p:sp>
    </p:spTree>
    <p:extLst>
      <p:ext uri="{BB962C8B-B14F-4D97-AF65-F5344CB8AC3E}">
        <p14:creationId xmlns:p14="http://schemas.microsoft.com/office/powerpoint/2010/main" val="1385112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363923"/>
              </p:ext>
            </p:extLst>
          </p:nvPr>
        </p:nvGraphicFramePr>
        <p:xfrm>
          <a:off x="179512" y="188640"/>
          <a:ext cx="8861118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88640"/>
                        <a:ext cx="8861118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675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Пояснительная записка</a:t>
            </a:r>
          </a:p>
          <a:p>
            <a:r>
              <a:rPr lang="ru-RU" dirty="0"/>
              <a:t> </a:t>
            </a:r>
          </a:p>
          <a:p>
            <a:r>
              <a:rPr lang="ru-RU" sz="1100" dirty="0"/>
              <a:t>Проект организации дорожного движения на автомобильных дорогах (улицах) общего пользования на территории Октябрьского сельского поселения выполнен на основании проведенного в 2017 году комплекса полевых работ по обследованию элементов дорог, включающий инструментальные и визуальные обследования элементов дорог с осуществлением необходимых измерений, фото и видеосъемок. Трассирование выполнено в системе проектирования </a:t>
            </a:r>
            <a:r>
              <a:rPr lang="en-US" sz="1100" dirty="0"/>
              <a:t>AutoCAD</a:t>
            </a:r>
            <a:r>
              <a:rPr lang="ru-RU" sz="1100" dirty="0"/>
              <a:t>.</a:t>
            </a:r>
          </a:p>
          <a:p>
            <a:r>
              <a:rPr lang="ru-RU" sz="1100" dirty="0"/>
              <a:t>Схемы расстановки технических средств выполнены на листах масштаба А3 в формате 1:5000.</a:t>
            </a:r>
          </a:p>
          <a:p>
            <a:r>
              <a:rPr lang="ru-RU" sz="1100" dirty="0"/>
              <a:t>Проект организации дорожного движения составлен в соответствии с:</a:t>
            </a:r>
          </a:p>
          <a:p>
            <a:r>
              <a:rPr lang="ru-RU" sz="1100" dirty="0"/>
              <a:t>- Приказом Минтранса России №43 от 15 марта 2015 года «Об утверждении Правил подготовки и схем организации дорожного движения»;</a:t>
            </a:r>
          </a:p>
          <a:p>
            <a:r>
              <a:rPr lang="ru-RU" sz="1100" dirty="0"/>
              <a:t>-   ГОСТ Р 52289-2004 «Правила применения дорожных знаков, разметки, дорожных знаков, ограждений, направляющих устройств» (с изменениями 28.02.2014 г.);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ГОСТ </a:t>
            </a:r>
            <a:r>
              <a:rPr lang="ru-RU" sz="1100" dirty="0"/>
              <a:t>Р 52399-2005 «Геометрические элементы автомобильных дорог</a:t>
            </a:r>
            <a:r>
              <a:rPr lang="ru-RU" sz="1100" dirty="0" smtClean="0"/>
              <a:t>»;</a:t>
            </a:r>
          </a:p>
          <a:p>
            <a:r>
              <a:rPr lang="ru-RU" sz="1100" dirty="0"/>
              <a:t>- Правила дорожного движения РФ;</a:t>
            </a:r>
          </a:p>
          <a:p>
            <a:r>
              <a:rPr lang="ru-RU" sz="1100" dirty="0"/>
              <a:t>- ГОСТ Р 52290-2004 «Знаки дорожные. Общие технические требования» (с изменениями 28.02.2014 г.);</a:t>
            </a:r>
          </a:p>
          <a:p>
            <a:r>
              <a:rPr lang="ru-RU" sz="1100" dirty="0"/>
              <a:t>- СП 13330.2012 Актуализированная редакция СНиП 2.05.02-85* «Автомобильные дороги. Нормы проектирования»;</a:t>
            </a:r>
          </a:p>
          <a:p>
            <a:r>
              <a:rPr lang="ru-RU" sz="1100" dirty="0"/>
              <a:t>- СП 13330.2011 Актуализированная редакция СНиП 2.07.01-89* «Градостроительство. Планировка и застройка городских и сельских поселений»;</a:t>
            </a:r>
          </a:p>
          <a:p>
            <a:r>
              <a:rPr lang="ru-RU" sz="1100" dirty="0"/>
              <a:t>- Типовая серия 3.503.9-80 «Опоры дорожных знаков на автомобильных дорогах»;</a:t>
            </a:r>
          </a:p>
          <a:p>
            <a:r>
              <a:rPr lang="ru-RU" sz="1100" dirty="0"/>
              <a:t>- Методические рекомендации по установке знаков ограничения скорости на автомобильных дорогах;</a:t>
            </a:r>
          </a:p>
          <a:p>
            <a:r>
              <a:rPr lang="ru-RU" sz="1100" dirty="0"/>
              <a:t>- ГОСТ Р 50597-93 «Требования к эксплуатационному состоянию, допустимому по условиям обеспечения безопасности дорожного движения»;</a:t>
            </a:r>
          </a:p>
          <a:p>
            <a:r>
              <a:rPr lang="ru-RU" sz="1100" dirty="0"/>
              <a:t>- ГОСТ Р 52282-2004 «Светофоры дорожные. Общие требования»;</a:t>
            </a:r>
          </a:p>
          <a:p>
            <a:r>
              <a:rPr lang="ru-RU" sz="1100" dirty="0"/>
              <a:t>- ГОСТ Р 52605-2006 «Искусственные неровности» (с изменениями 28.02.2014 г.);</a:t>
            </a:r>
          </a:p>
          <a:p>
            <a:r>
              <a:rPr lang="ru-RU" sz="1100" dirty="0"/>
              <a:t>- ГОСТ Р 51256-2011 «Разметка дорожная» (с изменениями 28.02.2014 г.);</a:t>
            </a:r>
          </a:p>
          <a:p>
            <a:r>
              <a:rPr lang="ru-RU" sz="1100" dirty="0"/>
              <a:t>- ОДМ «Рекомендации по обеспечению безопасности движения на автомобильных дорогах»;</a:t>
            </a:r>
          </a:p>
          <a:p>
            <a:r>
              <a:rPr lang="ru-RU" sz="1100" dirty="0"/>
              <a:t>- ВСП 23-75 «Указания по разметке автомобильных дорог»;</a:t>
            </a:r>
          </a:p>
          <a:p>
            <a:r>
              <a:rPr lang="ru-RU" sz="1100" dirty="0"/>
              <a:t>- ГОСТ Р 52765-2007 «Дороги автомобильные общего пользования. Элементы обустройства. Классификация»;</a:t>
            </a:r>
          </a:p>
          <a:p>
            <a:r>
              <a:rPr lang="ru-RU" sz="1100" dirty="0"/>
              <a:t>- ГОСТ Р 52766-2007 «Дороги автомобильные общего пользования. Элементы обустройства. Общие требования»;</a:t>
            </a:r>
          </a:p>
          <a:p>
            <a:r>
              <a:rPr lang="ru-RU" sz="1100" dirty="0"/>
              <a:t>- ГОСТ Р 52767-2007 «Дороги автомобильные общего пользования. Элементы обустройства. Методы определения параметров»;</a:t>
            </a:r>
          </a:p>
          <a:p>
            <a:r>
              <a:rPr lang="ru-RU" sz="1100" dirty="0"/>
              <a:t>Стандартные дорожные знаки устанавливаются на стойки СКМ без фундаментов, допускается устанавливать знаки на опорах ЛЭП и освещения, остановочных павильонах при соблюдении параметров установки знаков в поперечном профиле дороги по ГОСТ Р 52289-2004. «Знаки индивидуального проектирования устанавливаются на стойки СКМ с фундаментами из монолитного бетона</a:t>
            </a:r>
            <a:r>
              <a:rPr lang="ru-RU" sz="1100" dirty="0" smtClean="0"/>
              <a:t>».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79970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51344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Проект организации дорожного движения в д. Ущерб</a:t>
            </a:r>
          </a:p>
          <a:p>
            <a:r>
              <a:rPr lang="ru-RU" dirty="0"/>
              <a:t> </a:t>
            </a:r>
          </a:p>
          <a:p>
            <a:r>
              <a:rPr lang="ru-RU" sz="1100" dirty="0"/>
              <a:t>Деревня Ущерб расположена около 51 км от областного центра г. Томск. Объекты социальной инфраструктуры (школы, детские сады, больницы) в д. Ущерб отсутствуют. Основная застройка населенного пункта представлена жилыми домами и приусадебными участками. Пешеходные тротуары отсутствуют. Искусственное освещение присутствует частично в виде отдельно стоящих опор ЛЭП с фонарями. Сквозное движение транспорта через застройку отсутствует. Интенсивность движения транспорта низкая. В проекте не предусмотрена установка дорожных знаков.  </a:t>
            </a:r>
          </a:p>
          <a:p>
            <a:r>
              <a:rPr lang="ru-RU" sz="1100" dirty="0"/>
              <a:t>На всех улицах дорожное покрытие- щебеночно-грунтовое.</a:t>
            </a:r>
          </a:p>
        </p:txBody>
      </p:sp>
    </p:spTree>
    <p:extLst>
      <p:ext uri="{BB962C8B-B14F-4D97-AF65-F5344CB8AC3E}">
        <p14:creationId xmlns:p14="http://schemas.microsoft.com/office/powerpoint/2010/main" val="2477468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277123"/>
              </p:ext>
            </p:extLst>
          </p:nvPr>
        </p:nvGraphicFramePr>
        <p:xfrm>
          <a:off x="179512" y="188640"/>
          <a:ext cx="8861118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88640"/>
                        <a:ext cx="8861118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328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494344"/>
              </p:ext>
            </p:extLst>
          </p:nvPr>
        </p:nvGraphicFramePr>
        <p:xfrm>
          <a:off x="251520" y="260648"/>
          <a:ext cx="8759266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60648"/>
                        <a:ext cx="8759266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421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543922"/>
              </p:ext>
            </p:extLst>
          </p:nvPr>
        </p:nvGraphicFramePr>
        <p:xfrm>
          <a:off x="191573" y="332656"/>
          <a:ext cx="8759267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573" y="332656"/>
                        <a:ext cx="8759267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22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331491"/>
              </p:ext>
            </p:extLst>
          </p:nvPr>
        </p:nvGraphicFramePr>
        <p:xfrm>
          <a:off x="293425" y="404664"/>
          <a:ext cx="8759267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425" y="404664"/>
                        <a:ext cx="8759267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518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48508"/>
              </p:ext>
            </p:extLst>
          </p:nvPr>
        </p:nvGraphicFramePr>
        <p:xfrm>
          <a:off x="191574" y="332656"/>
          <a:ext cx="8772914" cy="620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574" y="332656"/>
                        <a:ext cx="8772914" cy="6202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31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751435"/>
              </p:ext>
            </p:extLst>
          </p:nvPr>
        </p:nvGraphicFramePr>
        <p:xfrm>
          <a:off x="89722" y="260648"/>
          <a:ext cx="8962969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722" y="260648"/>
                        <a:ext cx="8962969" cy="633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87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819248"/>
              </p:ext>
            </p:extLst>
          </p:nvPr>
        </p:nvGraphicFramePr>
        <p:xfrm>
          <a:off x="191573" y="332656"/>
          <a:ext cx="8759267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573" y="332656"/>
                        <a:ext cx="8759267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96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667766"/>
              </p:ext>
            </p:extLst>
          </p:nvPr>
        </p:nvGraphicFramePr>
        <p:xfrm>
          <a:off x="191573" y="332656"/>
          <a:ext cx="8759267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573" y="332656"/>
                        <a:ext cx="8759267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23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037427"/>
              </p:ext>
            </p:extLst>
          </p:nvPr>
        </p:nvGraphicFramePr>
        <p:xfrm>
          <a:off x="191573" y="332656"/>
          <a:ext cx="8759267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Acrobat Document" r:id="rId3" imgW="11344233" imgH="8019810" progId="AcroExch.Document.DC">
                  <p:embed/>
                </p:oleObj>
              </mc:Choice>
              <mc:Fallback>
                <p:oleObj name="Acrobat Document" r:id="rId3" imgW="11344233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573" y="332656"/>
                        <a:ext cx="8759267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7713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30</Words>
  <Application>Microsoft Office PowerPoint</Application>
  <PresentationFormat>Экран (4:3)</PresentationFormat>
  <Paragraphs>85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Тема Office</vt:lpstr>
      <vt:lpstr>Acrobat Document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Raisa</dc:creator>
  <cp:lastModifiedBy>Raisa</cp:lastModifiedBy>
  <cp:revision>18</cp:revision>
  <dcterms:created xsi:type="dcterms:W3CDTF">2018-04-04T05:02:19Z</dcterms:created>
  <dcterms:modified xsi:type="dcterms:W3CDTF">2018-04-10T09:43:37Z</dcterms:modified>
</cp:coreProperties>
</file>